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4.jp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85" r:id="rId2"/>
    <p:sldId id="309" r:id="rId3"/>
    <p:sldId id="320" r:id="rId4"/>
    <p:sldId id="319" r:id="rId5"/>
    <p:sldId id="321" r:id="rId6"/>
    <p:sldId id="314" r:id="rId7"/>
    <p:sldId id="325" r:id="rId8"/>
    <p:sldId id="326" r:id="rId9"/>
    <p:sldId id="327" r:id="rId10"/>
    <p:sldId id="336" r:id="rId11"/>
    <p:sldId id="337" r:id="rId12"/>
    <p:sldId id="338" r:id="rId13"/>
    <p:sldId id="315" r:id="rId14"/>
    <p:sldId id="322" r:id="rId15"/>
    <p:sldId id="329" r:id="rId16"/>
    <p:sldId id="330" r:id="rId17"/>
    <p:sldId id="323" r:id="rId18"/>
    <p:sldId id="324" r:id="rId19"/>
    <p:sldId id="333" r:id="rId20"/>
    <p:sldId id="332" r:id="rId21"/>
    <p:sldId id="311" r:id="rId22"/>
    <p:sldId id="310" r:id="rId23"/>
    <p:sldId id="316" r:id="rId24"/>
    <p:sldId id="317" r:id="rId25"/>
    <p:sldId id="334" r:id="rId26"/>
    <p:sldId id="335" r:id="rId27"/>
    <p:sldId id="313" r:id="rId28"/>
    <p:sldId id="339" r:id="rId29"/>
    <p:sldId id="340" r:id="rId30"/>
    <p:sldId id="341" r:id="rId31"/>
    <p:sldId id="342" r:id="rId32"/>
    <p:sldId id="343" r:id="rId33"/>
    <p:sldId id="345" r:id="rId34"/>
    <p:sldId id="346" r:id="rId35"/>
    <p:sldId id="344" r:id="rId36"/>
    <p:sldId id="266" r:id="rId37"/>
  </p:sldIdLst>
  <p:sldSz cx="9144000" cy="6858000" type="screen4x3"/>
  <p:notesSz cx="6797675" cy="9926638"/>
  <p:custDataLst>
    <p:tags r:id="rId3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78984604-6C8C-4EAA-AFA9-88EE7EB677FF}">
          <p14:sldIdLst>
            <p14:sldId id="285"/>
            <p14:sldId id="309"/>
            <p14:sldId id="320"/>
            <p14:sldId id="319"/>
            <p14:sldId id="321"/>
            <p14:sldId id="314"/>
            <p14:sldId id="325"/>
            <p14:sldId id="326"/>
            <p14:sldId id="327"/>
            <p14:sldId id="336"/>
            <p14:sldId id="337"/>
            <p14:sldId id="338"/>
            <p14:sldId id="315"/>
            <p14:sldId id="322"/>
            <p14:sldId id="329"/>
            <p14:sldId id="330"/>
            <p14:sldId id="323"/>
            <p14:sldId id="324"/>
            <p14:sldId id="333"/>
            <p14:sldId id="332"/>
            <p14:sldId id="311"/>
            <p14:sldId id="310"/>
            <p14:sldId id="316"/>
            <p14:sldId id="317"/>
            <p14:sldId id="334"/>
            <p14:sldId id="335"/>
            <p14:sldId id="313"/>
            <p14:sldId id="339"/>
            <p14:sldId id="340"/>
            <p14:sldId id="341"/>
            <p14:sldId id="342"/>
          </p14:sldIdLst>
        </p14:section>
        <p14:section name="Ende" id="{A0F9B182-C569-40AC-8A91-DD5F14395399}">
          <p14:sldIdLst>
            <p14:sldId id="343"/>
            <p14:sldId id="345"/>
            <p14:sldId id="346"/>
            <p14:sldId id="344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 Tychy" initials="AT" lastIdx="1" clrIdx="0">
    <p:extLst>
      <p:ext uri="{19B8F6BF-5375-455C-9EA6-DF929625EA0E}">
        <p15:presenceInfo xmlns:p15="http://schemas.microsoft.com/office/powerpoint/2012/main" userId="S-1-5-21-1583030083-862869992-1584824667-11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C606"/>
    <a:srgbClr val="CCA382"/>
    <a:srgbClr val="C5A38D"/>
    <a:srgbClr val="FFFFFF"/>
    <a:srgbClr val="9BBB59"/>
    <a:srgbClr val="C5A48D"/>
    <a:srgbClr val="51B606"/>
    <a:srgbClr val="60D707"/>
    <a:srgbClr val="00C459"/>
    <a:srgbClr val="4B4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50" autoAdjust="0"/>
    <p:restoredTop sz="86817" autoAdjust="0"/>
  </p:normalViewPr>
  <p:slideViewPr>
    <p:cSldViewPr>
      <p:cViewPr varScale="1">
        <p:scale>
          <a:sx n="71" d="100"/>
          <a:sy n="71" d="100"/>
        </p:scale>
        <p:origin x="170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56C762-B21D-4EA1-835A-608E42E1CAEF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84585-5A11-42CF-94F7-9C0B47F135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9428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84585-5A11-42CF-94F7-9C0B47F1355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3323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84585-5A11-42CF-94F7-9C0B47F13552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406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84585-5A11-42CF-94F7-9C0B47F1355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7873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84585-5A11-42CF-94F7-9C0B47F13552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7344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84585-5A11-42CF-94F7-9C0B47F13552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5644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84585-5A11-42CF-94F7-9C0B47F13552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6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84585-5A11-42CF-94F7-9C0B47F13552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9192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sap" panose="02000506040000020004" pitchFamily="50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AE86-B09A-436B-9482-BE4FFC45E628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E1A57-CC1F-46BF-81DB-8DC098799DED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4197C0E7-BA8B-40D0-90DE-DCFD50C31028}"/>
              </a:ext>
            </a:extLst>
          </p:cNvPr>
          <p:cNvCxnSpPr/>
          <p:nvPr userDrawn="1"/>
        </p:nvCxnSpPr>
        <p:spPr>
          <a:xfrm>
            <a:off x="251520" y="3717032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313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457199"/>
          </a:xfrm>
        </p:spPr>
        <p:txBody>
          <a:bodyPr>
            <a:noAutofit/>
          </a:bodyPr>
          <a:lstStyle>
            <a:lvl1pPr>
              <a:defRPr sz="2400">
                <a:latin typeface="Asap" panose="02000506040000020004" pitchFamily="50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60"/>
            <a:ext cx="8229600" cy="4929404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AE86-B09A-436B-9482-BE4FFC45E628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E1A57-CC1F-46BF-81DB-8DC098799DED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5381384A-7432-4090-9ECE-9A812B6235E3}"/>
              </a:ext>
            </a:extLst>
          </p:cNvPr>
          <p:cNvCxnSpPr/>
          <p:nvPr userDrawn="1"/>
        </p:nvCxnSpPr>
        <p:spPr>
          <a:xfrm>
            <a:off x="179512" y="836712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8">
            <a:extLst>
              <a:ext uri="{FF2B5EF4-FFF2-40B4-BE49-F238E27FC236}">
                <a16:creationId xmlns:a16="http://schemas.microsoft.com/office/drawing/2014/main" id="{9A6D4C63-0947-4308-BA90-1C82FD744E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9563" y="136525"/>
            <a:ext cx="13049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98307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AE86-B09A-436B-9482-BE4FFC45E628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E1A57-CC1F-46BF-81DB-8DC098799DE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9048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AE86-B09A-436B-9482-BE4FFC45E628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E1A57-CC1F-46BF-81DB-8DC098799DE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1246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AE86-B09A-436B-9482-BE4FFC45E628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E1A57-CC1F-46BF-81DB-8DC098799DE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91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AE86-B09A-436B-9482-BE4FFC45E628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E1A57-CC1F-46BF-81DB-8DC098799DED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6" name="Gerade Verbindung 2">
            <a:extLst>
              <a:ext uri="{FF2B5EF4-FFF2-40B4-BE49-F238E27FC236}">
                <a16:creationId xmlns:a16="http://schemas.microsoft.com/office/drawing/2014/main" id="{03302BD2-E284-43BF-AF31-9C24567C4718}"/>
              </a:ext>
            </a:extLst>
          </p:cNvPr>
          <p:cNvCxnSpPr/>
          <p:nvPr userDrawn="1"/>
        </p:nvCxnSpPr>
        <p:spPr>
          <a:xfrm>
            <a:off x="179512" y="836712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27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AE86-B09A-436B-9482-BE4FFC45E628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E1A57-CC1F-46BF-81DB-8DC098799DE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0235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AE86-B09A-436B-9482-BE4FFC45E628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E1A57-CC1F-46BF-81DB-8DC098799DE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4763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AE86-B09A-436B-9482-BE4FFC45E628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E1A57-CC1F-46BF-81DB-8DC098799DE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008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AE86-B09A-436B-9482-BE4FFC45E628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E1A57-CC1F-46BF-81DB-8DC098799DE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3584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AE86-B09A-436B-9482-BE4FFC45E628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E1A57-CC1F-46BF-81DB-8DC098799DE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385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0AE86-B09A-436B-9482-BE4FFC45E628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E1A57-CC1F-46BF-81DB-8DC098799DE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3896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sap" panose="02000506040000020004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10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/>
          <p:cNvCxnSpPr/>
          <p:nvPr/>
        </p:nvCxnSpPr>
        <p:spPr>
          <a:xfrm>
            <a:off x="323528" y="3789040"/>
            <a:ext cx="8640960" cy="0"/>
          </a:xfrm>
          <a:prstGeom prst="line">
            <a:avLst/>
          </a:prstGeom>
          <a:ln w="2857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>
            <a:extLst>
              <a:ext uri="{FF2B5EF4-FFF2-40B4-BE49-F238E27FC236}">
                <a16:creationId xmlns:a16="http://schemas.microsoft.com/office/drawing/2014/main" id="{AB73E877-B3D9-4AE7-84C7-6C3BC0E45B85}"/>
              </a:ext>
            </a:extLst>
          </p:cNvPr>
          <p:cNvSpPr txBox="1"/>
          <p:nvPr/>
        </p:nvSpPr>
        <p:spPr>
          <a:xfrm>
            <a:off x="4666246" y="2890391"/>
            <a:ext cx="381642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DNLA damals…</a:t>
            </a:r>
            <a:b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</a:br>
            <a:endParaRPr lang="de-DE" sz="3200" dirty="0">
              <a:solidFill>
                <a:schemeClr val="tx1">
                  <a:lumMod val="75000"/>
                  <a:lumOff val="25000"/>
                </a:schemeClr>
              </a:solidFill>
              <a:latin typeface="Asap" pitchFamily="50" charset="0"/>
            </a:endParaRPr>
          </a:p>
        </p:txBody>
      </p:sp>
      <p:pic>
        <p:nvPicPr>
          <p:cNvPr id="2" name="Picture 57">
            <a:extLst>
              <a:ext uri="{FF2B5EF4-FFF2-40B4-BE49-F238E27FC236}">
                <a16:creationId xmlns:a16="http://schemas.microsoft.com/office/drawing/2014/main" id="{2964970E-9F71-A6EF-C2E0-AA53E2EA0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81" y="917482"/>
            <a:ext cx="4242838" cy="2727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Object 11">
            <a:extLst>
              <a:ext uri="{FF2B5EF4-FFF2-40B4-BE49-F238E27FC236}">
                <a16:creationId xmlns:a16="http://schemas.microsoft.com/office/drawing/2014/main" id="{B3A9924C-F925-0AD7-3E95-0E2360A6D5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6141213"/>
              </p:ext>
            </p:extLst>
          </p:nvPr>
        </p:nvGraphicFramePr>
        <p:xfrm>
          <a:off x="4798372" y="1484784"/>
          <a:ext cx="1355725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ld" r:id="rId3" imgW="1356480" imgH="358200" progId="Word.Picture.8">
                  <p:embed/>
                </p:oleObj>
              </mc:Choice>
              <mc:Fallback>
                <p:oleObj name="Bild" r:id="rId3" imgW="1356480" imgH="358200" progId="Word.Picture.8">
                  <p:embed/>
                  <p:pic>
                    <p:nvPicPr>
                      <p:cNvPr id="1035" name="Object 11">
                        <a:extLst>
                          <a:ext uri="{FF2B5EF4-FFF2-40B4-BE49-F238E27FC236}">
                            <a16:creationId xmlns:a16="http://schemas.microsoft.com/office/drawing/2014/main" id="{544C42B8-DE08-44D9-446E-FD09BF93D5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8372" y="1484784"/>
                        <a:ext cx="1355725" cy="357187"/>
                      </a:xfrm>
                      <a:prstGeom prst="rect">
                        <a:avLst/>
                      </a:prstGeom>
                      <a:solidFill>
                        <a:srgbClr val="0000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id="{82E35A95-A9EA-B6FD-E1DA-0B590EAF06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458" y="4134858"/>
            <a:ext cx="2552921" cy="24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97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Person, computer, Computer enthält.&#10;&#10;Automatisch generierte Beschreibung">
            <a:extLst>
              <a:ext uri="{FF2B5EF4-FFF2-40B4-BE49-F238E27FC236}">
                <a16:creationId xmlns:a16="http://schemas.microsoft.com/office/drawing/2014/main" id="{A933A3A3-6EA6-43EB-916A-29E24A332E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5"/>
          <a:stretch/>
        </p:blipFill>
        <p:spPr>
          <a:xfrm>
            <a:off x="0" y="-74458"/>
            <a:ext cx="9144000" cy="6550647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9E00DF6-B6A2-4718-8BD1-56E106F278DC}"/>
              </a:ext>
            </a:extLst>
          </p:cNvPr>
          <p:cNvSpPr/>
          <p:nvPr/>
        </p:nvSpPr>
        <p:spPr>
          <a:xfrm>
            <a:off x="0" y="1592796"/>
            <a:ext cx="9144000" cy="367240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" name="Gerade Verbindung 5"/>
          <p:cNvCxnSpPr/>
          <p:nvPr/>
        </p:nvCxnSpPr>
        <p:spPr>
          <a:xfrm>
            <a:off x="323528" y="3789040"/>
            <a:ext cx="8640960" cy="0"/>
          </a:xfrm>
          <a:prstGeom prst="line">
            <a:avLst/>
          </a:prstGeom>
          <a:ln w="2857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>
            <a:extLst>
              <a:ext uri="{FF2B5EF4-FFF2-40B4-BE49-F238E27FC236}">
                <a16:creationId xmlns:a16="http://schemas.microsoft.com/office/drawing/2014/main" id="{AB73E877-B3D9-4AE7-84C7-6C3BC0E45B85}"/>
              </a:ext>
            </a:extLst>
          </p:cNvPr>
          <p:cNvSpPr txBox="1"/>
          <p:nvPr/>
        </p:nvSpPr>
        <p:spPr>
          <a:xfrm>
            <a:off x="4641017" y="354656"/>
            <a:ext cx="49685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</a:br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…und heute!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B2BA41E-AA76-43D5-A203-09A934EE4F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16632"/>
            <a:ext cx="1079559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83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F60A8C9D-DC26-14A2-0A8B-CB1A34571A5D}"/>
              </a:ext>
            </a:extLst>
          </p:cNvPr>
          <p:cNvSpPr/>
          <p:nvPr/>
        </p:nvSpPr>
        <p:spPr>
          <a:xfrm>
            <a:off x="346900" y="893635"/>
            <a:ext cx="1989018" cy="1077219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DNLA – Logo(s)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C46225A-4BE9-8912-C35F-F118D00A776F}"/>
              </a:ext>
            </a:extLst>
          </p:cNvPr>
          <p:cNvSpPr txBox="1"/>
          <p:nvPr/>
        </p:nvSpPr>
        <p:spPr>
          <a:xfrm>
            <a:off x="2195736" y="260648"/>
            <a:ext cx="48965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  <p:graphicFrame>
        <p:nvGraphicFramePr>
          <p:cNvPr id="3" name="Object 11">
            <a:extLst>
              <a:ext uri="{FF2B5EF4-FFF2-40B4-BE49-F238E27FC236}">
                <a16:creationId xmlns:a16="http://schemas.microsoft.com/office/drawing/2014/main" id="{CC14F5C9-69EC-8E96-98DB-67DABE0945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283470"/>
              </p:ext>
            </p:extLst>
          </p:nvPr>
        </p:nvGraphicFramePr>
        <p:xfrm>
          <a:off x="2388752" y="4699702"/>
          <a:ext cx="1355725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ld" r:id="rId2" imgW="1356480" imgH="358200" progId="Word.Picture.8">
                  <p:embed/>
                </p:oleObj>
              </mc:Choice>
              <mc:Fallback>
                <p:oleObj name="Bild" r:id="rId2" imgW="1356480" imgH="358200" progId="Word.Picture.8">
                  <p:embed/>
                  <p:pic>
                    <p:nvPicPr>
                      <p:cNvPr id="3" name="Object 11">
                        <a:extLst>
                          <a:ext uri="{FF2B5EF4-FFF2-40B4-BE49-F238E27FC236}">
                            <a16:creationId xmlns:a16="http://schemas.microsoft.com/office/drawing/2014/main" id="{CC14F5C9-69EC-8E96-98DB-67DABE0945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8752" y="4699702"/>
                        <a:ext cx="1355725" cy="357187"/>
                      </a:xfrm>
                      <a:prstGeom prst="rect">
                        <a:avLst/>
                      </a:prstGeom>
                      <a:solidFill>
                        <a:srgbClr val="0000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5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17E915AA-1441-86E2-FD37-0E850D5F91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918" y="3717032"/>
            <a:ext cx="1323975" cy="609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B03AFD9-CCC6-1B45-A83D-848FCDC2E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3124" y="2088662"/>
            <a:ext cx="1307513" cy="521039"/>
          </a:xfrm>
          <a:prstGeom prst="rect">
            <a:avLst/>
          </a:prstGeom>
        </p:spPr>
      </p:pic>
      <p:pic>
        <p:nvPicPr>
          <p:cNvPr id="13" name="Grafik 12" descr="Ein Bild, das Logo, Schrift, Text, Symbol enthält.&#10;&#10;Automatisch generierte Beschreibung">
            <a:extLst>
              <a:ext uri="{FF2B5EF4-FFF2-40B4-BE49-F238E27FC236}">
                <a16:creationId xmlns:a16="http://schemas.microsoft.com/office/drawing/2014/main" id="{88A9AEC2-8081-27FE-A57E-005FC43EE9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752" y="3040668"/>
            <a:ext cx="1133927" cy="357187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777949B3-E08A-6509-5AB2-1BFDD582F8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7620" y="5405559"/>
            <a:ext cx="1558667" cy="54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06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F60A8C9D-DC26-14A2-0A8B-CB1A34571A5D}"/>
              </a:ext>
            </a:extLst>
          </p:cNvPr>
          <p:cNvSpPr/>
          <p:nvPr/>
        </p:nvSpPr>
        <p:spPr>
          <a:xfrm>
            <a:off x="346900" y="893635"/>
            <a:ext cx="1989018" cy="1077219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DNLA – Logo(s)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C46225A-4BE9-8912-C35F-F118D00A776F}"/>
              </a:ext>
            </a:extLst>
          </p:cNvPr>
          <p:cNvSpPr txBox="1"/>
          <p:nvPr/>
        </p:nvSpPr>
        <p:spPr>
          <a:xfrm>
            <a:off x="2195736" y="260648"/>
            <a:ext cx="48965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                       …und heute!</a:t>
            </a:r>
          </a:p>
          <a:p>
            <a:endParaRPr lang="de-DE" sz="3200" dirty="0">
              <a:solidFill>
                <a:schemeClr val="tx1">
                  <a:lumMod val="75000"/>
                  <a:lumOff val="25000"/>
                </a:schemeClr>
              </a:solidFill>
              <a:latin typeface="Asap" pitchFamily="50" charset="0"/>
            </a:endParaRP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7669CB07-BB93-458A-1530-24E5A86D8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39283" y="3501008"/>
            <a:ext cx="13049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C70E7572-2442-CDAF-048F-8F36AF8A1C39}"/>
              </a:ext>
            </a:extLst>
          </p:cNvPr>
          <p:cNvCxnSpPr>
            <a:cxnSpLocks/>
          </p:cNvCxnSpPr>
          <p:nvPr/>
        </p:nvCxnSpPr>
        <p:spPr>
          <a:xfrm>
            <a:off x="4283968" y="1196752"/>
            <a:ext cx="0" cy="4680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ct 11">
            <a:extLst>
              <a:ext uri="{FF2B5EF4-FFF2-40B4-BE49-F238E27FC236}">
                <a16:creationId xmlns:a16="http://schemas.microsoft.com/office/drawing/2014/main" id="{948B4D81-E073-B8AA-1F03-8DC31B93E7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35528"/>
              </p:ext>
            </p:extLst>
          </p:nvPr>
        </p:nvGraphicFramePr>
        <p:xfrm>
          <a:off x="2388752" y="4699702"/>
          <a:ext cx="1355725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ld" r:id="rId3" imgW="1356480" imgH="358200" progId="Word.Picture.8">
                  <p:embed/>
                </p:oleObj>
              </mc:Choice>
              <mc:Fallback>
                <p:oleObj name="Bild" r:id="rId3" imgW="1356480" imgH="358200" progId="Word.Picture.8">
                  <p:embed/>
                  <p:pic>
                    <p:nvPicPr>
                      <p:cNvPr id="3" name="Object 11">
                        <a:extLst>
                          <a:ext uri="{FF2B5EF4-FFF2-40B4-BE49-F238E27FC236}">
                            <a16:creationId xmlns:a16="http://schemas.microsoft.com/office/drawing/2014/main" id="{CC14F5C9-69EC-8E96-98DB-67DABE0945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8752" y="4699702"/>
                        <a:ext cx="1355725" cy="357187"/>
                      </a:xfrm>
                      <a:prstGeom prst="rect">
                        <a:avLst/>
                      </a:prstGeom>
                      <a:solidFill>
                        <a:srgbClr val="0000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748896D7-0EF8-D6C0-350F-F53356ED0C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918" y="3717032"/>
            <a:ext cx="1323975" cy="6096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4E8FCB8-F329-3E33-C871-BBAA211100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3124" y="2088662"/>
            <a:ext cx="1307513" cy="521039"/>
          </a:xfrm>
          <a:prstGeom prst="rect">
            <a:avLst/>
          </a:prstGeom>
        </p:spPr>
      </p:pic>
      <p:pic>
        <p:nvPicPr>
          <p:cNvPr id="12" name="Grafik 11" descr="Ein Bild, das Logo, Schrift, Text, Symbol enthält.&#10;&#10;Automatisch generierte Beschreibung">
            <a:extLst>
              <a:ext uri="{FF2B5EF4-FFF2-40B4-BE49-F238E27FC236}">
                <a16:creationId xmlns:a16="http://schemas.microsoft.com/office/drawing/2014/main" id="{8B734461-0618-FCAF-135B-54BDF3331E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752" y="3040668"/>
            <a:ext cx="1133927" cy="357187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0C18DFA-D085-1920-2520-CCF66A3784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7620" y="5405559"/>
            <a:ext cx="1558667" cy="54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429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>
            <a:extLst>
              <a:ext uri="{FF2B5EF4-FFF2-40B4-BE49-F238E27FC236}">
                <a16:creationId xmlns:a16="http://schemas.microsoft.com/office/drawing/2014/main" id="{4C46225A-4BE9-8912-C35F-F118D00A776F}"/>
              </a:ext>
            </a:extLst>
          </p:cNvPr>
          <p:cNvSpPr txBox="1"/>
          <p:nvPr/>
        </p:nvSpPr>
        <p:spPr>
          <a:xfrm>
            <a:off x="2195736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  <p:pic>
        <p:nvPicPr>
          <p:cNvPr id="2" name="Grafik 1" descr="Ein Bild, das Menschliches Gesicht, Zeichnung, Kunst, Helm enthält.&#10;&#10;Automatisch generierte Beschreibung">
            <a:extLst>
              <a:ext uri="{FF2B5EF4-FFF2-40B4-BE49-F238E27FC236}">
                <a16:creationId xmlns:a16="http://schemas.microsoft.com/office/drawing/2014/main" id="{20C20B53-3272-515E-F34B-CAF7A892F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444" y="1844824"/>
            <a:ext cx="3053163" cy="3578799"/>
          </a:xfrm>
          <a:prstGeom prst="rect">
            <a:avLst/>
          </a:prstGeom>
        </p:spPr>
      </p:pic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586279BD-A51D-E55D-AA5E-8576E711D9AD}"/>
              </a:ext>
            </a:extLst>
          </p:cNvPr>
          <p:cNvSpPr/>
          <p:nvPr/>
        </p:nvSpPr>
        <p:spPr>
          <a:xfrm>
            <a:off x="346900" y="893635"/>
            <a:ext cx="2424900" cy="1077219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DNLA – Symbolik</a:t>
            </a:r>
          </a:p>
        </p:txBody>
      </p:sp>
    </p:spTree>
    <p:extLst>
      <p:ext uri="{BB962C8B-B14F-4D97-AF65-F5344CB8AC3E}">
        <p14:creationId xmlns:p14="http://schemas.microsoft.com/office/powerpoint/2010/main" val="3912312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>
            <a:extLst>
              <a:ext uri="{FF2B5EF4-FFF2-40B4-BE49-F238E27FC236}">
                <a16:creationId xmlns:a16="http://schemas.microsoft.com/office/drawing/2014/main" id="{4C46225A-4BE9-8912-C35F-F118D00A776F}"/>
              </a:ext>
            </a:extLst>
          </p:cNvPr>
          <p:cNvSpPr txBox="1"/>
          <p:nvPr/>
        </p:nvSpPr>
        <p:spPr>
          <a:xfrm>
            <a:off x="2195736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                       …und heute!</a:t>
            </a:r>
          </a:p>
        </p:txBody>
      </p:sp>
      <p:pic>
        <p:nvPicPr>
          <p:cNvPr id="2" name="Grafik 1" descr="Ein Bild, das Menschliches Gesicht, Zeichnung, Kunst, Helm enthält.&#10;&#10;Automatisch generierte Beschreibung">
            <a:extLst>
              <a:ext uri="{FF2B5EF4-FFF2-40B4-BE49-F238E27FC236}">
                <a16:creationId xmlns:a16="http://schemas.microsoft.com/office/drawing/2014/main" id="{20C20B53-3272-515E-F34B-CAF7A892F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444" y="1844824"/>
            <a:ext cx="3053163" cy="3578799"/>
          </a:xfrm>
          <a:prstGeom prst="rect">
            <a:avLst/>
          </a:prstGeom>
        </p:spPr>
      </p:pic>
      <p:pic>
        <p:nvPicPr>
          <p:cNvPr id="3" name="Grafik 2" descr="Ein Bild, das Symbol, Kreis, Logo enthält.&#10;&#10;Automatisch generierte Beschreibung">
            <a:extLst>
              <a:ext uri="{FF2B5EF4-FFF2-40B4-BE49-F238E27FC236}">
                <a16:creationId xmlns:a16="http://schemas.microsoft.com/office/drawing/2014/main" id="{DEC74E56-7F5A-0359-1942-8F701D066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636912"/>
            <a:ext cx="2232248" cy="2232248"/>
          </a:xfrm>
          <a:prstGeom prst="rect">
            <a:avLst/>
          </a:prstGeom>
        </p:spPr>
      </p:pic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586279BD-A51D-E55D-AA5E-8576E711D9AD}"/>
              </a:ext>
            </a:extLst>
          </p:cNvPr>
          <p:cNvSpPr/>
          <p:nvPr/>
        </p:nvSpPr>
        <p:spPr>
          <a:xfrm>
            <a:off x="346900" y="893635"/>
            <a:ext cx="2424900" cy="1077219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DNLA – Symbolik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15734020-88BF-9556-8292-9BFA9B8A218C}"/>
              </a:ext>
            </a:extLst>
          </p:cNvPr>
          <p:cNvCxnSpPr>
            <a:cxnSpLocks/>
          </p:cNvCxnSpPr>
          <p:nvPr/>
        </p:nvCxnSpPr>
        <p:spPr>
          <a:xfrm>
            <a:off x="4283968" y="1196752"/>
            <a:ext cx="0" cy="4680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0662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Im Haus, Elektronik, Schnurtelefon enthält.&#10;&#10;Automatisch generierte Beschreibung">
            <a:extLst>
              <a:ext uri="{FF2B5EF4-FFF2-40B4-BE49-F238E27FC236}">
                <a16:creationId xmlns:a16="http://schemas.microsoft.com/office/drawing/2014/main" id="{C840BF81-9782-B4C5-67E7-77F644F1A2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12" y="1127339"/>
            <a:ext cx="7640428" cy="432048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36707BF1-4909-820F-DD50-1675B42BD903}"/>
              </a:ext>
            </a:extLst>
          </p:cNvPr>
          <p:cNvSpPr txBox="1"/>
          <p:nvPr/>
        </p:nvSpPr>
        <p:spPr>
          <a:xfrm>
            <a:off x="844425" y="5661248"/>
            <a:ext cx="4572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18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Zugang zu den DNLA-“Tests“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D138697-16B6-A108-49BD-75250F7C60FE}"/>
              </a:ext>
            </a:extLst>
          </p:cNvPr>
          <p:cNvSpPr txBox="1"/>
          <p:nvPr/>
        </p:nvSpPr>
        <p:spPr>
          <a:xfrm>
            <a:off x="827657" y="6381328"/>
            <a:ext cx="39604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DNLA-Fragenprogramme auf Diskette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E30BAF3-0D1B-D203-C7A4-4F33A8284E90}"/>
              </a:ext>
            </a:extLst>
          </p:cNvPr>
          <p:cNvSpPr txBox="1"/>
          <p:nvPr/>
        </p:nvSpPr>
        <p:spPr>
          <a:xfrm>
            <a:off x="2195736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</p:spTree>
    <p:extLst>
      <p:ext uri="{BB962C8B-B14F-4D97-AF65-F5344CB8AC3E}">
        <p14:creationId xmlns:p14="http://schemas.microsoft.com/office/powerpoint/2010/main" val="2022006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36707BF1-4909-820F-DD50-1675B42BD903}"/>
              </a:ext>
            </a:extLst>
          </p:cNvPr>
          <p:cNvSpPr txBox="1"/>
          <p:nvPr/>
        </p:nvSpPr>
        <p:spPr>
          <a:xfrm>
            <a:off x="844425" y="5661248"/>
            <a:ext cx="4572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18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Zugang zu den DNLA-“Tests“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D138697-16B6-A108-49BD-75250F7C60FE}"/>
              </a:ext>
            </a:extLst>
          </p:cNvPr>
          <p:cNvSpPr txBox="1"/>
          <p:nvPr/>
        </p:nvSpPr>
        <p:spPr>
          <a:xfrm>
            <a:off x="827656" y="6381328"/>
            <a:ext cx="67686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DNLA-Fragenprogramme über eine Online-Downloadplattform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E30BAF3-0D1B-D203-C7A4-4F33A8284E90}"/>
              </a:ext>
            </a:extLst>
          </p:cNvPr>
          <p:cNvSpPr txBox="1"/>
          <p:nvPr/>
        </p:nvSpPr>
        <p:spPr>
          <a:xfrm>
            <a:off x="2195736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  <p:pic>
        <p:nvPicPr>
          <p:cNvPr id="3" name="Grafik 2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757B7A61-BE73-2C63-6740-B15597032F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25" y="1124744"/>
            <a:ext cx="5414563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154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36707BF1-4909-820F-DD50-1675B42BD903}"/>
              </a:ext>
            </a:extLst>
          </p:cNvPr>
          <p:cNvSpPr txBox="1"/>
          <p:nvPr/>
        </p:nvSpPr>
        <p:spPr>
          <a:xfrm>
            <a:off x="844425" y="5661248"/>
            <a:ext cx="4572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18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Zugang zu den DNLA-“Tests“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D138697-16B6-A108-49BD-75250F7C60FE}"/>
              </a:ext>
            </a:extLst>
          </p:cNvPr>
          <p:cNvSpPr txBox="1"/>
          <p:nvPr/>
        </p:nvSpPr>
        <p:spPr>
          <a:xfrm>
            <a:off x="827656" y="6381328"/>
            <a:ext cx="67686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DNLA-Fragenprogramme über das Backend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CD7F0C8-00AE-CD40-1E8E-9DDD34D29B4C}"/>
              </a:ext>
            </a:extLst>
          </p:cNvPr>
          <p:cNvSpPr txBox="1"/>
          <p:nvPr/>
        </p:nvSpPr>
        <p:spPr>
          <a:xfrm>
            <a:off x="2348136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                       …und heute!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D83C6F4-B52D-31C8-D0C2-37D49166C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989439"/>
            <a:ext cx="6876256" cy="406002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81B53D92-8003-0024-5320-F37F5D29D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39" y="2592353"/>
            <a:ext cx="3878825" cy="412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80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Screenshot, Software, Computersymbol enthält.&#10;&#10;Automatisch generierte Beschreibung">
            <a:extLst>
              <a:ext uri="{FF2B5EF4-FFF2-40B4-BE49-F238E27FC236}">
                <a16:creationId xmlns:a16="http://schemas.microsoft.com/office/drawing/2014/main" id="{D3127D69-5385-0F75-F8A0-30B7F08F5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21" y="980727"/>
            <a:ext cx="8218958" cy="5727541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258C805-32DB-2668-245E-F8668014D4B0}"/>
              </a:ext>
            </a:extLst>
          </p:cNvPr>
          <p:cNvSpPr txBox="1"/>
          <p:nvPr/>
        </p:nvSpPr>
        <p:spPr>
          <a:xfrm>
            <a:off x="2195736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CC2D629-6839-C77E-6262-71962396B6DE}"/>
              </a:ext>
            </a:extLst>
          </p:cNvPr>
          <p:cNvSpPr txBox="1"/>
          <p:nvPr/>
        </p:nvSpPr>
        <p:spPr>
          <a:xfrm>
            <a:off x="35496" y="6426535"/>
            <a:ext cx="8429958" cy="34163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18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   DNLA-Fragenkataloge</a:t>
            </a:r>
          </a:p>
        </p:txBody>
      </p:sp>
    </p:spTree>
    <p:extLst>
      <p:ext uri="{BB962C8B-B14F-4D97-AF65-F5344CB8AC3E}">
        <p14:creationId xmlns:p14="http://schemas.microsoft.com/office/powerpoint/2010/main" val="549233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F258C805-32DB-2668-245E-F8668014D4B0}"/>
              </a:ext>
            </a:extLst>
          </p:cNvPr>
          <p:cNvSpPr txBox="1"/>
          <p:nvPr/>
        </p:nvSpPr>
        <p:spPr>
          <a:xfrm>
            <a:off x="2195736" y="260648"/>
            <a:ext cx="51125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                       … und heute…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CC2D629-6839-C77E-6262-71962396B6DE}"/>
              </a:ext>
            </a:extLst>
          </p:cNvPr>
          <p:cNvSpPr txBox="1"/>
          <p:nvPr/>
        </p:nvSpPr>
        <p:spPr>
          <a:xfrm>
            <a:off x="0" y="6426536"/>
            <a:ext cx="2736303" cy="3416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18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   DNLA-Fragenkataloge</a:t>
            </a:r>
          </a:p>
        </p:txBody>
      </p:sp>
      <p:pic>
        <p:nvPicPr>
          <p:cNvPr id="1026" name="Grafik 1">
            <a:extLst>
              <a:ext uri="{FF2B5EF4-FFF2-40B4-BE49-F238E27FC236}">
                <a16:creationId xmlns:a16="http://schemas.microsoft.com/office/drawing/2014/main" id="{D589992B-7010-D49A-9E7B-BA7642C3B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169" y="1052736"/>
            <a:ext cx="5240763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378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F258C805-32DB-2668-245E-F8668014D4B0}"/>
              </a:ext>
            </a:extLst>
          </p:cNvPr>
          <p:cNvSpPr txBox="1"/>
          <p:nvPr/>
        </p:nvSpPr>
        <p:spPr>
          <a:xfrm>
            <a:off x="2195736" y="260648"/>
            <a:ext cx="57491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                       … und morgen…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CC2D629-6839-C77E-6262-71962396B6DE}"/>
              </a:ext>
            </a:extLst>
          </p:cNvPr>
          <p:cNvSpPr txBox="1"/>
          <p:nvPr/>
        </p:nvSpPr>
        <p:spPr>
          <a:xfrm>
            <a:off x="0" y="6426536"/>
            <a:ext cx="2736303" cy="3416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18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   DNLA-Fragenkataloge</a:t>
            </a:r>
          </a:p>
        </p:txBody>
      </p:sp>
      <p:pic>
        <p:nvPicPr>
          <p:cNvPr id="3" name="Grafik 2" descr="Ein Bild, das Text, Screenshot, Handy, Multimedia enthält.&#10;&#10;Automatisch generierte Beschreibung">
            <a:extLst>
              <a:ext uri="{FF2B5EF4-FFF2-40B4-BE49-F238E27FC236}">
                <a16:creationId xmlns:a16="http://schemas.microsoft.com/office/drawing/2014/main" id="{F7E12379-B4F7-76F9-C48E-FAC0803480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6069"/>
            <a:ext cx="9144000" cy="478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870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 descr="Ein Bild, das Text, Screenshot, Zahl, Software enthält.&#10;&#10;Automatisch generierte Beschreibung">
            <a:extLst>
              <a:ext uri="{FF2B5EF4-FFF2-40B4-BE49-F238E27FC236}">
                <a16:creationId xmlns:a16="http://schemas.microsoft.com/office/drawing/2014/main" id="{B0D5F413-EB96-F0EF-5F17-8D88B5085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86" y="1011129"/>
            <a:ext cx="5760720" cy="3691890"/>
          </a:xfrm>
          <a:prstGeom prst="rect">
            <a:avLst/>
          </a:prstGeom>
        </p:spPr>
      </p:pic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F60A8C9D-DC26-14A2-0A8B-CB1A34571A5D}"/>
              </a:ext>
            </a:extLst>
          </p:cNvPr>
          <p:cNvSpPr/>
          <p:nvPr/>
        </p:nvSpPr>
        <p:spPr>
          <a:xfrm>
            <a:off x="6372200" y="1556792"/>
            <a:ext cx="2622558" cy="1399933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DNLA </a:t>
            </a:r>
            <a:b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</a:b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– Auswertungstechnik</a:t>
            </a:r>
          </a:p>
        </p:txBody>
      </p:sp>
      <p:pic>
        <p:nvPicPr>
          <p:cNvPr id="6" name="Grafik 5" descr="Ein Bild, das Büroausstattung, Im Haus, Schnurtelefon, Elektronisches Gerät enthält.&#10;&#10;Automatisch generierte Beschreibung">
            <a:extLst>
              <a:ext uri="{FF2B5EF4-FFF2-40B4-BE49-F238E27FC236}">
                <a16:creationId xmlns:a16="http://schemas.microsoft.com/office/drawing/2014/main" id="{4F477A49-EA4B-5397-2A2E-ED4DDF9DC8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199" y="4039977"/>
            <a:ext cx="4981575" cy="282892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07891F82-82BF-FE01-D80B-D6983C8D1F6B}"/>
              </a:ext>
            </a:extLst>
          </p:cNvPr>
          <p:cNvSpPr txBox="1"/>
          <p:nvPr/>
        </p:nvSpPr>
        <p:spPr>
          <a:xfrm>
            <a:off x="2195736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9AA89A5-AB52-D6B8-9624-143B61317A25}"/>
              </a:ext>
            </a:extLst>
          </p:cNvPr>
          <p:cNvSpPr txBox="1"/>
          <p:nvPr/>
        </p:nvSpPr>
        <p:spPr>
          <a:xfrm>
            <a:off x="1187624" y="6502165"/>
            <a:ext cx="35134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DNLA </a:t>
            </a:r>
            <a:r>
              <a:rPr lang="de-DE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Auswertungs“maschine</a:t>
            </a: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“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DFE3B6A-345E-9A36-3930-8C223A8A5C3C}"/>
              </a:ext>
            </a:extLst>
          </p:cNvPr>
          <p:cNvSpPr txBox="1"/>
          <p:nvPr/>
        </p:nvSpPr>
        <p:spPr>
          <a:xfrm>
            <a:off x="107504" y="4797152"/>
            <a:ext cx="35134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DNLA Auswertungssoftware “Masterprogramm“</a:t>
            </a:r>
          </a:p>
        </p:txBody>
      </p:sp>
    </p:spTree>
    <p:extLst>
      <p:ext uri="{BB962C8B-B14F-4D97-AF65-F5344CB8AC3E}">
        <p14:creationId xmlns:p14="http://schemas.microsoft.com/office/powerpoint/2010/main" val="2287113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F60A8C9D-DC26-14A2-0A8B-CB1A34571A5D}"/>
              </a:ext>
            </a:extLst>
          </p:cNvPr>
          <p:cNvSpPr/>
          <p:nvPr/>
        </p:nvSpPr>
        <p:spPr>
          <a:xfrm>
            <a:off x="6228184" y="5445224"/>
            <a:ext cx="2622558" cy="1399933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DNLA </a:t>
            </a:r>
            <a:b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</a:b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– Auswertungstechnik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9AA89A5-AB52-D6B8-9624-143B61317A25}"/>
              </a:ext>
            </a:extLst>
          </p:cNvPr>
          <p:cNvSpPr txBox="1"/>
          <p:nvPr/>
        </p:nvSpPr>
        <p:spPr>
          <a:xfrm>
            <a:off x="971600" y="5722342"/>
            <a:ext cx="35134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DNLA – Onlineplattform „Backend“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DFE3B6A-345E-9A36-3930-8C223A8A5C3C}"/>
              </a:ext>
            </a:extLst>
          </p:cNvPr>
          <p:cNvSpPr txBox="1"/>
          <p:nvPr/>
        </p:nvSpPr>
        <p:spPr>
          <a:xfrm>
            <a:off x="107504" y="4797152"/>
            <a:ext cx="35134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DNLA Auswertungssoftware “Masterprogramm“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2F49FA5-D68C-8B16-26CA-05163915A77E}"/>
              </a:ext>
            </a:extLst>
          </p:cNvPr>
          <p:cNvSpPr txBox="1"/>
          <p:nvPr/>
        </p:nvSpPr>
        <p:spPr>
          <a:xfrm>
            <a:off x="2195736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                       …und heute!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FD0A1071-2E05-E165-D93B-5C5B2D4AFAD1}"/>
              </a:ext>
            </a:extLst>
          </p:cNvPr>
          <p:cNvGrpSpPr/>
          <p:nvPr/>
        </p:nvGrpSpPr>
        <p:grpSpPr>
          <a:xfrm>
            <a:off x="107504" y="908720"/>
            <a:ext cx="8964488" cy="4621487"/>
            <a:chOff x="0" y="908720"/>
            <a:chExt cx="9168063" cy="4809628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5F7DBE92-15B2-ECFE-C899-BBE64CF5B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08720"/>
              <a:ext cx="9144000" cy="1474314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E2BD535D-9F7E-2FB3-2078-0DFCD28B9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063" y="2356901"/>
              <a:ext cx="9144000" cy="33614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5456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F60A8C9D-DC26-14A2-0A8B-CB1A34571A5D}"/>
              </a:ext>
            </a:extLst>
          </p:cNvPr>
          <p:cNvSpPr/>
          <p:nvPr/>
        </p:nvSpPr>
        <p:spPr>
          <a:xfrm>
            <a:off x="6372200" y="1556792"/>
            <a:ext cx="2622558" cy="1399933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Auswertungen anpassen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7891F82-82BF-FE01-D80B-D6983C8D1F6B}"/>
              </a:ext>
            </a:extLst>
          </p:cNvPr>
          <p:cNvSpPr txBox="1"/>
          <p:nvPr/>
        </p:nvSpPr>
        <p:spPr>
          <a:xfrm>
            <a:off x="2195736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  <p:pic>
        <p:nvPicPr>
          <p:cNvPr id="2" name="Grafik 1" descr="Ein Bild, das Text, Screenshot, Software, Display enthält.&#10;&#10;Automatisch generierte Beschreibung">
            <a:extLst>
              <a:ext uri="{FF2B5EF4-FFF2-40B4-BE49-F238E27FC236}">
                <a16:creationId xmlns:a16="http://schemas.microsoft.com/office/drawing/2014/main" id="{42C1FB67-2427-6A32-99E5-3A1ECD14D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5" y="1082705"/>
            <a:ext cx="5795919" cy="371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97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C2F49FA5-D68C-8B16-26CA-05163915A77E}"/>
              </a:ext>
            </a:extLst>
          </p:cNvPr>
          <p:cNvSpPr txBox="1"/>
          <p:nvPr/>
        </p:nvSpPr>
        <p:spPr>
          <a:xfrm>
            <a:off x="2195736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                       …und heute!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CB1D166-C8BB-21AB-B88E-835AA62B5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78026"/>
            <a:ext cx="7529212" cy="4701947"/>
          </a:xfrm>
          <a:prstGeom prst="rect">
            <a:avLst/>
          </a:prstGeom>
        </p:spPr>
      </p:pic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DA7AE171-0B21-69BD-EA93-7768798E3852}"/>
              </a:ext>
            </a:extLst>
          </p:cNvPr>
          <p:cNvSpPr/>
          <p:nvPr/>
        </p:nvSpPr>
        <p:spPr>
          <a:xfrm>
            <a:off x="6732240" y="3573016"/>
            <a:ext cx="2411760" cy="1399933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Auswertungen anpassen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B59A730-6E90-6739-6918-D606287E9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599" y="2708920"/>
            <a:ext cx="2979097" cy="409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29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Kleidung, Person, Im Haus, Mann enthält.&#10;&#10;Automatisch generierte Beschreibung">
            <a:extLst>
              <a:ext uri="{FF2B5EF4-FFF2-40B4-BE49-F238E27FC236}">
                <a16:creationId xmlns:a16="http://schemas.microsoft.com/office/drawing/2014/main" id="{5FC91EF7-0E4F-FCB6-B988-B5DBEDAA4A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1" y="1052735"/>
            <a:ext cx="2926072" cy="4364439"/>
          </a:xfrm>
          <a:prstGeom prst="rect">
            <a:avLst/>
          </a:prstGeom>
        </p:spPr>
      </p:pic>
      <p:pic>
        <p:nvPicPr>
          <p:cNvPr id="7" name="Grafik 6" descr="Ein Bild, das Kleidung, Person, Anzug, Im Haus enthält.&#10;&#10;Automatisch generierte Beschreibung">
            <a:extLst>
              <a:ext uri="{FF2B5EF4-FFF2-40B4-BE49-F238E27FC236}">
                <a16:creationId xmlns:a16="http://schemas.microsoft.com/office/drawing/2014/main" id="{EF227489-6B52-62C4-EBD2-9398BC002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64" y="1025098"/>
            <a:ext cx="5804788" cy="439390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AE109EC-2C33-3875-696D-B906C6191923}"/>
              </a:ext>
            </a:extLst>
          </p:cNvPr>
          <p:cNvSpPr txBox="1"/>
          <p:nvPr/>
        </p:nvSpPr>
        <p:spPr>
          <a:xfrm>
            <a:off x="2411760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1AAA4354-30AF-1A76-4D0E-4BE077165ADC}"/>
              </a:ext>
            </a:extLst>
          </p:cNvPr>
          <p:cNvSpPr/>
          <p:nvPr/>
        </p:nvSpPr>
        <p:spPr>
          <a:xfrm>
            <a:off x="1547664" y="5458067"/>
            <a:ext cx="4032448" cy="1399933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Messestand und Messeauftritte</a:t>
            </a:r>
          </a:p>
        </p:txBody>
      </p:sp>
    </p:spTree>
    <p:extLst>
      <p:ext uri="{BB962C8B-B14F-4D97-AF65-F5344CB8AC3E}">
        <p14:creationId xmlns:p14="http://schemas.microsoft.com/office/powerpoint/2010/main" val="3251511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Kleidung, Person, Im Haus, Mann enthält.&#10;&#10;Automatisch generierte Beschreibung">
            <a:extLst>
              <a:ext uri="{FF2B5EF4-FFF2-40B4-BE49-F238E27FC236}">
                <a16:creationId xmlns:a16="http://schemas.microsoft.com/office/drawing/2014/main" id="{5FC91EF7-0E4F-FCB6-B988-B5DBEDAA4A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1" y="1052735"/>
            <a:ext cx="2926072" cy="4364439"/>
          </a:xfrm>
          <a:prstGeom prst="rect">
            <a:avLst/>
          </a:prstGeom>
        </p:spPr>
      </p:pic>
      <p:pic>
        <p:nvPicPr>
          <p:cNvPr id="7" name="Grafik 6" descr="Ein Bild, das Kleidung, Person, Anzug, Im Haus enthält.&#10;&#10;Automatisch generierte Beschreibung">
            <a:extLst>
              <a:ext uri="{FF2B5EF4-FFF2-40B4-BE49-F238E27FC236}">
                <a16:creationId xmlns:a16="http://schemas.microsoft.com/office/drawing/2014/main" id="{EF227489-6B52-62C4-EBD2-9398BC002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64" y="1025098"/>
            <a:ext cx="5804788" cy="439390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AE109EC-2C33-3875-696D-B906C6191923}"/>
              </a:ext>
            </a:extLst>
          </p:cNvPr>
          <p:cNvSpPr txBox="1"/>
          <p:nvPr/>
        </p:nvSpPr>
        <p:spPr>
          <a:xfrm>
            <a:off x="2411760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1AAA4354-30AF-1A76-4D0E-4BE077165ADC}"/>
              </a:ext>
            </a:extLst>
          </p:cNvPr>
          <p:cNvSpPr/>
          <p:nvPr/>
        </p:nvSpPr>
        <p:spPr>
          <a:xfrm>
            <a:off x="1547664" y="5458067"/>
            <a:ext cx="4032448" cy="1399933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Messestand und Messeauftritte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17E2E37-4175-D1E6-C7B7-69D2E9294F14}"/>
              </a:ext>
            </a:extLst>
          </p:cNvPr>
          <p:cNvSpPr/>
          <p:nvPr/>
        </p:nvSpPr>
        <p:spPr>
          <a:xfrm>
            <a:off x="1763688" y="1196752"/>
            <a:ext cx="1296144" cy="2664296"/>
          </a:xfrm>
          <a:prstGeom prst="ellipse">
            <a:avLst/>
          </a:prstGeom>
          <a:noFill/>
          <a:ln w="730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D3D6E4F-F180-BEB3-BCD8-6926F1AAD843}"/>
              </a:ext>
            </a:extLst>
          </p:cNvPr>
          <p:cNvSpPr/>
          <p:nvPr/>
        </p:nvSpPr>
        <p:spPr>
          <a:xfrm>
            <a:off x="7380312" y="1360022"/>
            <a:ext cx="1296144" cy="2664296"/>
          </a:xfrm>
          <a:prstGeom prst="ellipse">
            <a:avLst/>
          </a:prstGeom>
          <a:noFill/>
          <a:ln w="730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196BD-8FFF-18D4-4A43-5A46D856E21A}"/>
              </a:ext>
            </a:extLst>
          </p:cNvPr>
          <p:cNvCxnSpPr>
            <a:cxnSpLocks/>
            <a:stCxn id="2" idx="5"/>
          </p:cNvCxnSpPr>
          <p:nvPr/>
        </p:nvCxnSpPr>
        <p:spPr>
          <a:xfrm>
            <a:off x="2870016" y="3470871"/>
            <a:ext cx="4632753" cy="25196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87924BB0-4DFC-254D-CB9E-1D1EA670DFD8}"/>
              </a:ext>
            </a:extLst>
          </p:cNvPr>
          <p:cNvCxnSpPr>
            <a:cxnSpLocks/>
            <a:stCxn id="3" idx="3"/>
          </p:cNvCxnSpPr>
          <p:nvPr/>
        </p:nvCxnSpPr>
        <p:spPr>
          <a:xfrm flipH="1">
            <a:off x="7164288" y="3634141"/>
            <a:ext cx="405840" cy="2171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prechblase: oval 14">
            <a:extLst>
              <a:ext uri="{FF2B5EF4-FFF2-40B4-BE49-F238E27FC236}">
                <a16:creationId xmlns:a16="http://schemas.microsoft.com/office/drawing/2014/main" id="{A720DCE7-4F09-62EE-B6E3-E34BC358EA8A}"/>
              </a:ext>
            </a:extLst>
          </p:cNvPr>
          <p:cNvSpPr/>
          <p:nvPr/>
        </p:nvSpPr>
        <p:spPr>
          <a:xfrm>
            <a:off x="6084168" y="5864683"/>
            <a:ext cx="2854065" cy="867508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Kennen Sie diese Herren? </a:t>
            </a:r>
            <a:r>
              <a:rPr lang="de-DE" sz="2000" dirty="0">
                <a:sym typeface="Wingdings" panose="05000000000000000000" pitchFamily="2" charset="2"/>
              </a:rPr>
              <a:t>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320600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C5A023F-83F8-70E9-1892-BDB1A549B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31" y="2009429"/>
            <a:ext cx="5866866" cy="4848572"/>
          </a:xfrm>
          <a:prstGeom prst="rect">
            <a:avLst/>
          </a:prstGeom>
        </p:spPr>
      </p:pic>
      <p:pic>
        <p:nvPicPr>
          <p:cNvPr id="7" name="Inhaltsplatzhalter 6" descr="Ein Bild, das Text, Flasche, Softdrink, Plastikflasche enthält.&#10;&#10;Automatisch generierte Beschreibung">
            <a:extLst>
              <a:ext uri="{FF2B5EF4-FFF2-40B4-BE49-F238E27FC236}">
                <a16:creationId xmlns:a16="http://schemas.microsoft.com/office/drawing/2014/main" id="{5C0A9989-5025-F13B-4E5E-DAF94920D2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80728"/>
            <a:ext cx="8229600" cy="2057400"/>
          </a:xfr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55E5E13F-AD08-3013-627E-7E22D3AF9615}"/>
              </a:ext>
            </a:extLst>
          </p:cNvPr>
          <p:cNvSpPr txBox="1"/>
          <p:nvPr/>
        </p:nvSpPr>
        <p:spPr>
          <a:xfrm>
            <a:off x="2411760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                   …und heute!</a:t>
            </a: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438933F2-52AD-4416-C296-59E8795812E4}"/>
              </a:ext>
            </a:extLst>
          </p:cNvPr>
          <p:cNvSpPr/>
          <p:nvPr/>
        </p:nvSpPr>
        <p:spPr>
          <a:xfrm>
            <a:off x="6876256" y="3933056"/>
            <a:ext cx="2267744" cy="1399933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Messestand </a:t>
            </a:r>
            <a:b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</a:b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und Messeauftritte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DFA6FB4-5DC6-8E87-CB97-FACEDD4CE4EA}"/>
              </a:ext>
            </a:extLst>
          </p:cNvPr>
          <p:cNvSpPr txBox="1"/>
          <p:nvPr/>
        </p:nvSpPr>
        <p:spPr>
          <a:xfrm>
            <a:off x="6876256" y="5584884"/>
            <a:ext cx="22677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BVMW</a:t>
            </a:r>
            <a:b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-Personalkongress</a:t>
            </a:r>
          </a:p>
        </p:txBody>
      </p:sp>
    </p:spTree>
    <p:extLst>
      <p:ext uri="{BB962C8B-B14F-4D97-AF65-F5344CB8AC3E}">
        <p14:creationId xmlns:p14="http://schemas.microsoft.com/office/powerpoint/2010/main" val="1330236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C2F49FA5-D68C-8B16-26CA-05163915A77E}"/>
              </a:ext>
            </a:extLst>
          </p:cNvPr>
          <p:cNvSpPr txBox="1"/>
          <p:nvPr/>
        </p:nvSpPr>
        <p:spPr>
          <a:xfrm>
            <a:off x="2195736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                       …und heute!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DA7AE171-0B21-69BD-EA93-7768798E3852}"/>
              </a:ext>
            </a:extLst>
          </p:cNvPr>
          <p:cNvSpPr/>
          <p:nvPr/>
        </p:nvSpPr>
        <p:spPr>
          <a:xfrm>
            <a:off x="6732240" y="3573016"/>
            <a:ext cx="2622558" cy="1399933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Auswertungen anpassen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1CDDB68-186C-DC82-AA94-801DA0E46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3415"/>
            <a:ext cx="9144000" cy="4911169"/>
          </a:xfrm>
          <a:prstGeom prst="rect">
            <a:avLst/>
          </a:prstGeom>
        </p:spPr>
      </p:pic>
      <p:pic>
        <p:nvPicPr>
          <p:cNvPr id="8" name="Grafik 7" descr="Ein Bild, das Kreis, Grafiken, Screenshot, Farbigkeit enthält.&#10;&#10;Automatisch generierte Beschreibung">
            <a:extLst>
              <a:ext uri="{FF2B5EF4-FFF2-40B4-BE49-F238E27FC236}">
                <a16:creationId xmlns:a16="http://schemas.microsoft.com/office/drawing/2014/main" id="{1C9957F7-717A-E829-A2F3-3FAA65FDD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3319119" cy="2342399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704D65E6-FEA0-3334-6E39-E0E863BC745B}"/>
              </a:ext>
            </a:extLst>
          </p:cNvPr>
          <p:cNvSpPr txBox="1"/>
          <p:nvPr/>
        </p:nvSpPr>
        <p:spPr>
          <a:xfrm>
            <a:off x="179512" y="6085891"/>
            <a:ext cx="35134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Onlinemessen („virtuelle Bildungsmesse von „Kursfinder“)</a:t>
            </a:r>
          </a:p>
        </p:txBody>
      </p:sp>
    </p:spTree>
    <p:extLst>
      <p:ext uri="{BB962C8B-B14F-4D97-AF65-F5344CB8AC3E}">
        <p14:creationId xmlns:p14="http://schemas.microsoft.com/office/powerpoint/2010/main" val="1018015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F60A8C9D-DC26-14A2-0A8B-CB1A34571A5D}"/>
              </a:ext>
            </a:extLst>
          </p:cNvPr>
          <p:cNvSpPr/>
          <p:nvPr/>
        </p:nvSpPr>
        <p:spPr>
          <a:xfrm>
            <a:off x="4572000" y="5424143"/>
            <a:ext cx="4032448" cy="1399933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Unterstützung von weiterführenden Entwicklungsmaßnahmen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248BC11-FBC8-F99B-EBBE-35BE1393F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222" y="1124744"/>
            <a:ext cx="7715250" cy="43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DABBC76-DCAA-545C-F170-BD95FD1B82A4}"/>
              </a:ext>
            </a:extLst>
          </p:cNvPr>
          <p:cNvSpPr txBox="1"/>
          <p:nvPr/>
        </p:nvSpPr>
        <p:spPr>
          <a:xfrm>
            <a:off x="1026942" y="5724545"/>
            <a:ext cx="35134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Seminarempfehlungen aus dem </a:t>
            </a:r>
            <a:b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DNLA „MASTER“-Programm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8111595-6677-D316-4A71-D87466AB6504}"/>
              </a:ext>
            </a:extLst>
          </p:cNvPr>
          <p:cNvSpPr txBox="1"/>
          <p:nvPr/>
        </p:nvSpPr>
        <p:spPr>
          <a:xfrm>
            <a:off x="2411760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</p:spTree>
    <p:extLst>
      <p:ext uri="{BB962C8B-B14F-4D97-AF65-F5344CB8AC3E}">
        <p14:creationId xmlns:p14="http://schemas.microsoft.com/office/powerpoint/2010/main" val="1641899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3D8D48B-3903-689D-0806-DBE5BE5A7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77" y="990840"/>
            <a:ext cx="3513467" cy="5056544"/>
          </a:xfrm>
          <a:prstGeom prst="rect">
            <a:avLst/>
          </a:prstGeom>
        </p:spPr>
      </p:pic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F60A8C9D-DC26-14A2-0A8B-CB1A34571A5D}"/>
              </a:ext>
            </a:extLst>
          </p:cNvPr>
          <p:cNvSpPr/>
          <p:nvPr/>
        </p:nvSpPr>
        <p:spPr>
          <a:xfrm>
            <a:off x="4572000" y="1628800"/>
            <a:ext cx="4032448" cy="1399933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Unterstützung von weiterführenden Entwicklungsmaßnahmen</a:t>
            </a:r>
          </a:p>
        </p:txBody>
      </p:sp>
      <p:pic>
        <p:nvPicPr>
          <p:cNvPr id="3" name="Grafik 2" descr="Ein Bild, das Screenshot, Quadrat, Rechteck, Tastatur enthält.&#10;&#10;Automatisch generierte Beschreibung">
            <a:extLst>
              <a:ext uri="{FF2B5EF4-FFF2-40B4-BE49-F238E27FC236}">
                <a16:creationId xmlns:a16="http://schemas.microsoft.com/office/drawing/2014/main" id="{5E3D96E4-5F9F-3FB5-941F-668B7F61CA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512" y="3499841"/>
            <a:ext cx="4211960" cy="237743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0522BBC-05D8-97AC-2AC6-4AE503EA1A82}"/>
              </a:ext>
            </a:extLst>
          </p:cNvPr>
          <p:cNvSpPr txBox="1"/>
          <p:nvPr/>
        </p:nvSpPr>
        <p:spPr>
          <a:xfrm>
            <a:off x="611560" y="6084585"/>
            <a:ext cx="35134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Praxisleitfaden mit Entwicklungshinweisen für AZUBIS.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1C6B1EE-FF09-99C4-6C6D-EE9264A98D15}"/>
              </a:ext>
            </a:extLst>
          </p:cNvPr>
          <p:cNvSpPr txBox="1"/>
          <p:nvPr/>
        </p:nvSpPr>
        <p:spPr>
          <a:xfrm>
            <a:off x="4499992" y="6082538"/>
            <a:ext cx="35134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Lernvideos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60A136D-6554-5068-E0C2-57B8D7064E5A}"/>
              </a:ext>
            </a:extLst>
          </p:cNvPr>
          <p:cNvSpPr txBox="1"/>
          <p:nvPr/>
        </p:nvSpPr>
        <p:spPr>
          <a:xfrm>
            <a:off x="2411760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                     …und heute!</a:t>
            </a:r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9C123683-6C74-2A58-A4C7-6382F2DA4CDC}"/>
              </a:ext>
            </a:extLst>
          </p:cNvPr>
          <p:cNvCxnSpPr>
            <a:cxnSpLocks/>
          </p:cNvCxnSpPr>
          <p:nvPr/>
        </p:nvCxnSpPr>
        <p:spPr>
          <a:xfrm>
            <a:off x="4283968" y="1196752"/>
            <a:ext cx="0" cy="4680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1776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in Bild, das Text, Screenshot, Software, Computersymbol enthält.&#10;&#10;Automatisch generierte Beschreibung">
            <a:extLst>
              <a:ext uri="{FF2B5EF4-FFF2-40B4-BE49-F238E27FC236}">
                <a16:creationId xmlns:a16="http://schemas.microsoft.com/office/drawing/2014/main" id="{81910EE1-2EB3-AD0D-E8D5-0B64E81B78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40" y="1179512"/>
            <a:ext cx="5760720" cy="44989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7896CFD-4E47-0AC8-CCFC-1A6B4220F2BB}"/>
              </a:ext>
            </a:extLst>
          </p:cNvPr>
          <p:cNvSpPr txBox="1"/>
          <p:nvPr/>
        </p:nvSpPr>
        <p:spPr>
          <a:xfrm>
            <a:off x="2411760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5C4CDE25-D112-A687-612B-28BB4063D249}"/>
              </a:ext>
            </a:extLst>
          </p:cNvPr>
          <p:cNvSpPr/>
          <p:nvPr/>
        </p:nvSpPr>
        <p:spPr>
          <a:xfrm>
            <a:off x="1547664" y="5458067"/>
            <a:ext cx="4032448" cy="1399933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Partnernetzwerke und Kooperationen</a:t>
            </a:r>
          </a:p>
        </p:txBody>
      </p:sp>
    </p:spTree>
    <p:extLst>
      <p:ext uri="{BB962C8B-B14F-4D97-AF65-F5344CB8AC3E}">
        <p14:creationId xmlns:p14="http://schemas.microsoft.com/office/powerpoint/2010/main" val="2200199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9E7699A0-227B-94BA-078B-D8BA12279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566680"/>
            <a:ext cx="3888433" cy="57830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B88F78D-C524-8E23-0FFD-C2CCA1D2967B}"/>
              </a:ext>
            </a:extLst>
          </p:cNvPr>
          <p:cNvSpPr txBox="1"/>
          <p:nvPr/>
        </p:nvSpPr>
        <p:spPr>
          <a:xfrm>
            <a:off x="2411760" y="260648"/>
            <a:ext cx="475252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                    …und heute!</a:t>
            </a:r>
          </a:p>
          <a:p>
            <a:endParaRPr lang="de-DE" sz="3200" dirty="0">
              <a:solidFill>
                <a:schemeClr val="tx1">
                  <a:lumMod val="75000"/>
                  <a:lumOff val="25000"/>
                </a:schemeClr>
              </a:solidFill>
              <a:latin typeface="Asap" pitchFamily="50" charset="0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778D7018-5CB6-093D-015A-184D4AFA0F76}"/>
              </a:ext>
            </a:extLst>
          </p:cNvPr>
          <p:cNvGrpSpPr/>
          <p:nvPr/>
        </p:nvGrpSpPr>
        <p:grpSpPr>
          <a:xfrm>
            <a:off x="323528" y="1144988"/>
            <a:ext cx="8064896" cy="5482649"/>
            <a:chOff x="323528" y="1144988"/>
            <a:chExt cx="8064896" cy="5482649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B838E705-E2F4-9AA3-CE0E-530215708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528" y="1144988"/>
              <a:ext cx="8064896" cy="5482649"/>
            </a:xfrm>
            <a:prstGeom prst="rect">
              <a:avLst/>
            </a:prstGeom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BFA8869B-788C-CD90-948A-AF7CB9E7B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72200" y="2874452"/>
              <a:ext cx="1944216" cy="17621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8538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80BFE108-873D-65ED-13C4-33063760F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2673"/>
            <a:ext cx="9144000" cy="4412654"/>
          </a:xfrm>
          <a:prstGeom prst="rect">
            <a:avLst/>
          </a:prstGeom>
        </p:spPr>
      </p:pic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C117C1E3-B051-8F55-DE52-73B87EC37C49}"/>
              </a:ext>
            </a:extLst>
          </p:cNvPr>
          <p:cNvSpPr/>
          <p:nvPr/>
        </p:nvSpPr>
        <p:spPr>
          <a:xfrm>
            <a:off x="827584" y="2852936"/>
            <a:ext cx="2304256" cy="1399933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Präsentationen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7249B17-F48C-8897-682F-793E59ACC586}"/>
              </a:ext>
            </a:extLst>
          </p:cNvPr>
          <p:cNvSpPr txBox="1"/>
          <p:nvPr/>
        </p:nvSpPr>
        <p:spPr>
          <a:xfrm>
            <a:off x="2411760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</p:spTree>
    <p:extLst>
      <p:ext uri="{BB962C8B-B14F-4D97-AF65-F5344CB8AC3E}">
        <p14:creationId xmlns:p14="http://schemas.microsoft.com/office/powerpoint/2010/main" val="24893871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80BFE108-873D-65ED-13C4-33063760F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2673"/>
            <a:ext cx="9144000" cy="4412654"/>
          </a:xfrm>
          <a:prstGeom prst="rect">
            <a:avLst/>
          </a:prstGeom>
        </p:spPr>
      </p:pic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C117C1E3-B051-8F55-DE52-73B87EC37C49}"/>
              </a:ext>
            </a:extLst>
          </p:cNvPr>
          <p:cNvSpPr/>
          <p:nvPr/>
        </p:nvSpPr>
        <p:spPr>
          <a:xfrm>
            <a:off x="827584" y="2852936"/>
            <a:ext cx="2304256" cy="1399933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Präsentationen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7249B17-F48C-8897-682F-793E59ACC586}"/>
              </a:ext>
            </a:extLst>
          </p:cNvPr>
          <p:cNvSpPr txBox="1"/>
          <p:nvPr/>
        </p:nvSpPr>
        <p:spPr>
          <a:xfrm>
            <a:off x="2411760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FEC448E-C9C9-89EF-1AA5-B10F3DBA6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9" y="4567646"/>
            <a:ext cx="1318374" cy="1928027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276A6E19-0E2F-563C-6A35-91C4B4131B38}"/>
              </a:ext>
            </a:extLst>
          </p:cNvPr>
          <p:cNvSpPr/>
          <p:nvPr/>
        </p:nvSpPr>
        <p:spPr>
          <a:xfrm>
            <a:off x="13647" y="4067895"/>
            <a:ext cx="1296144" cy="2664296"/>
          </a:xfrm>
          <a:prstGeom prst="ellipse">
            <a:avLst/>
          </a:prstGeom>
          <a:noFill/>
          <a:ln w="730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F72D35A0-BA0E-211F-0D8B-7F77416EFAB3}"/>
              </a:ext>
            </a:extLst>
          </p:cNvPr>
          <p:cNvCxnSpPr>
            <a:cxnSpLocks/>
          </p:cNvCxnSpPr>
          <p:nvPr/>
        </p:nvCxnSpPr>
        <p:spPr>
          <a:xfrm>
            <a:off x="1442718" y="5250720"/>
            <a:ext cx="4641450" cy="339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prechblase: oval 5">
            <a:extLst>
              <a:ext uri="{FF2B5EF4-FFF2-40B4-BE49-F238E27FC236}">
                <a16:creationId xmlns:a16="http://schemas.microsoft.com/office/drawing/2014/main" id="{C791DBC8-A631-BEF8-871A-32F4678A6515}"/>
              </a:ext>
            </a:extLst>
          </p:cNvPr>
          <p:cNvSpPr/>
          <p:nvPr/>
        </p:nvSpPr>
        <p:spPr>
          <a:xfrm>
            <a:off x="5652120" y="5391464"/>
            <a:ext cx="2854065" cy="867508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Kurz, knapp und auf den Punkt? </a:t>
            </a:r>
            <a:r>
              <a:rPr lang="de-DE" sz="2000" dirty="0">
                <a:sym typeface="Wingdings" panose="05000000000000000000" pitchFamily="2" charset="2"/>
              </a:rPr>
              <a:t>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7167163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>
            <a:extLst>
              <a:ext uri="{FF2B5EF4-FFF2-40B4-BE49-F238E27FC236}">
                <a16:creationId xmlns:a16="http://schemas.microsoft.com/office/drawing/2014/main" id="{4C46225A-4BE9-8912-C35F-F118D00A776F}"/>
              </a:ext>
            </a:extLst>
          </p:cNvPr>
          <p:cNvSpPr txBox="1"/>
          <p:nvPr/>
        </p:nvSpPr>
        <p:spPr>
          <a:xfrm>
            <a:off x="4067944" y="251665"/>
            <a:ext cx="30243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…und heute!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625B64D-5F31-355F-C71B-E0374C88F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886209"/>
            <a:ext cx="7969938" cy="6359215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2FF58F5B-E447-57DD-1542-075C15E8BED1}"/>
              </a:ext>
            </a:extLst>
          </p:cNvPr>
          <p:cNvSpPr/>
          <p:nvPr/>
        </p:nvSpPr>
        <p:spPr>
          <a:xfrm>
            <a:off x="395536" y="845423"/>
            <a:ext cx="2160240" cy="720080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Präsentationen</a:t>
            </a:r>
          </a:p>
        </p:txBody>
      </p:sp>
    </p:spTree>
    <p:extLst>
      <p:ext uri="{BB962C8B-B14F-4D97-AF65-F5344CB8AC3E}">
        <p14:creationId xmlns:p14="http://schemas.microsoft.com/office/powerpoint/2010/main" val="3205620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BAEF195-F21D-0B7D-794B-7537EDA11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844824"/>
            <a:ext cx="3330229" cy="477815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49A50C7-75EB-008A-5F39-09FD9BA0E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68760"/>
            <a:ext cx="4077053" cy="5166808"/>
          </a:xfrm>
          <a:prstGeom prst="rect">
            <a:avLst/>
          </a:prstGeom>
        </p:spPr>
      </p:pic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AC63FDE0-35B9-9585-CACA-7C2840CD8CCF}"/>
              </a:ext>
            </a:extLst>
          </p:cNvPr>
          <p:cNvSpPr/>
          <p:nvPr/>
        </p:nvSpPr>
        <p:spPr>
          <a:xfrm>
            <a:off x="395536" y="908720"/>
            <a:ext cx="2808312" cy="720080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Schulungsunterlagen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8A8D27C-F0E8-D4F4-A401-A62EF4B826D1}"/>
              </a:ext>
            </a:extLst>
          </p:cNvPr>
          <p:cNvSpPr txBox="1"/>
          <p:nvPr/>
        </p:nvSpPr>
        <p:spPr>
          <a:xfrm>
            <a:off x="2411760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</p:spTree>
    <p:extLst>
      <p:ext uri="{BB962C8B-B14F-4D97-AF65-F5344CB8AC3E}">
        <p14:creationId xmlns:p14="http://schemas.microsoft.com/office/powerpoint/2010/main" val="28224578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50F08DBA-09E0-2B09-CA47-A8200855DF4D}"/>
              </a:ext>
            </a:extLst>
          </p:cNvPr>
          <p:cNvSpPr txBox="1"/>
          <p:nvPr/>
        </p:nvSpPr>
        <p:spPr>
          <a:xfrm>
            <a:off x="4067944" y="251665"/>
            <a:ext cx="30243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…und heute!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2C12280-5BEE-26ED-52D4-DC9B7CDF9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68" y="1578902"/>
            <a:ext cx="3540400" cy="5162466"/>
          </a:xfrm>
          <a:prstGeom prst="rect">
            <a:avLst/>
          </a:prstGeom>
        </p:spPr>
      </p:pic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2FB66108-BBF2-A8DF-CB95-FEA0EBDB6B89}"/>
              </a:ext>
            </a:extLst>
          </p:cNvPr>
          <p:cNvSpPr/>
          <p:nvPr/>
        </p:nvSpPr>
        <p:spPr>
          <a:xfrm>
            <a:off x="395536" y="845423"/>
            <a:ext cx="2808312" cy="720080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Schulungsunterlagen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F014FB0-7309-59F7-5E2B-5CE244FD0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1332838"/>
            <a:ext cx="3696020" cy="527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6412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2F2AD5DB-8088-5F0B-5819-661EA68E3D22}"/>
              </a:ext>
            </a:extLst>
          </p:cNvPr>
          <p:cNvSpPr/>
          <p:nvPr/>
        </p:nvSpPr>
        <p:spPr>
          <a:xfrm>
            <a:off x="323528" y="845423"/>
            <a:ext cx="2808312" cy="720080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DNLA-Auswertungen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74DFC4F-9F00-9B43-B664-464A024008A2}"/>
              </a:ext>
            </a:extLst>
          </p:cNvPr>
          <p:cNvSpPr txBox="1"/>
          <p:nvPr/>
        </p:nvSpPr>
        <p:spPr>
          <a:xfrm>
            <a:off x="2411760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  <p:pic>
        <p:nvPicPr>
          <p:cNvPr id="5" name="Grafik 4" descr="Ein Bild, das Text, Screenshot, Schrift, parallel enthält.&#10;&#10;Automatisch generierte Beschreibung">
            <a:extLst>
              <a:ext uri="{FF2B5EF4-FFF2-40B4-BE49-F238E27FC236}">
                <a16:creationId xmlns:a16="http://schemas.microsoft.com/office/drawing/2014/main" id="{70B4ECC6-4DDD-1DF9-DECB-5A16CBFC5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19" y="2334413"/>
            <a:ext cx="3596460" cy="4319886"/>
          </a:xfrm>
          <a:prstGeom prst="rect">
            <a:avLst/>
          </a:prstGeom>
        </p:spPr>
      </p:pic>
      <p:pic>
        <p:nvPicPr>
          <p:cNvPr id="7" name="Grafik 6" descr="Ein Bild, das Text, Screenshot, Diagramm, parallel enthält.&#10;&#10;Automatisch generierte Beschreibung">
            <a:extLst>
              <a:ext uri="{FF2B5EF4-FFF2-40B4-BE49-F238E27FC236}">
                <a16:creationId xmlns:a16="http://schemas.microsoft.com/office/drawing/2014/main" id="{F52675A4-0565-B01C-B9D9-254849E35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021" y="1841421"/>
            <a:ext cx="3736533" cy="4812878"/>
          </a:xfrm>
          <a:prstGeom prst="rect">
            <a:avLst/>
          </a:prstGeom>
        </p:spPr>
      </p:pic>
      <p:pic>
        <p:nvPicPr>
          <p:cNvPr id="6" name="Grafik 5" descr="Ein Bild, das Text, Screenshot, Zahl, Schrift enthält.&#10;&#10;Automatisch generierte Beschreibung">
            <a:extLst>
              <a:ext uri="{FF2B5EF4-FFF2-40B4-BE49-F238E27FC236}">
                <a16:creationId xmlns:a16="http://schemas.microsoft.com/office/drawing/2014/main" id="{6155F0DB-F6BB-6A37-8764-587F67688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493" y="845423"/>
            <a:ext cx="3369014" cy="340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357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3E3DA316-3F5D-71A5-2ACF-C0F2791C1F3A}"/>
              </a:ext>
            </a:extLst>
          </p:cNvPr>
          <p:cNvSpPr txBox="1"/>
          <p:nvPr/>
        </p:nvSpPr>
        <p:spPr>
          <a:xfrm>
            <a:off x="4067944" y="251665"/>
            <a:ext cx="30243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…und heute!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F21B6DC-9D6C-FD34-073B-8F4037E3A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33" y="1152589"/>
            <a:ext cx="2993443" cy="4357003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FB098A2C-466E-5420-364E-41E8C6224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008" y="1124744"/>
            <a:ext cx="3019835" cy="439248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87932EA9-443C-0A93-ED3C-05B3F7C16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9451" y="1124744"/>
            <a:ext cx="2990067" cy="4392488"/>
          </a:xfrm>
          <a:prstGeom prst="rect">
            <a:avLst/>
          </a:prstGeom>
        </p:spPr>
      </p:pic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85DA8DD2-E4AA-6169-8393-A188B45AF8F1}"/>
              </a:ext>
            </a:extLst>
          </p:cNvPr>
          <p:cNvSpPr/>
          <p:nvPr/>
        </p:nvSpPr>
        <p:spPr>
          <a:xfrm>
            <a:off x="174898" y="5705411"/>
            <a:ext cx="2808312" cy="720080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DNLA-Auswertungen</a:t>
            </a:r>
          </a:p>
        </p:txBody>
      </p:sp>
    </p:spTree>
    <p:extLst>
      <p:ext uri="{BB962C8B-B14F-4D97-AF65-F5344CB8AC3E}">
        <p14:creationId xmlns:p14="http://schemas.microsoft.com/office/powerpoint/2010/main" val="40820073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2F2AD5DB-8088-5F0B-5819-661EA68E3D22}"/>
              </a:ext>
            </a:extLst>
          </p:cNvPr>
          <p:cNvSpPr/>
          <p:nvPr/>
        </p:nvSpPr>
        <p:spPr>
          <a:xfrm>
            <a:off x="323528" y="908720"/>
            <a:ext cx="2808312" cy="720080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DNLA-Jahreskongress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74DFC4F-9F00-9B43-B664-464A024008A2}"/>
              </a:ext>
            </a:extLst>
          </p:cNvPr>
          <p:cNvSpPr txBox="1"/>
          <p:nvPr/>
        </p:nvSpPr>
        <p:spPr>
          <a:xfrm>
            <a:off x="2411760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  <p:pic>
        <p:nvPicPr>
          <p:cNvPr id="3" name="Grafik 2" descr="Ein Bild, das Kleidung, Person, Anzug, Mann enthält.&#10;&#10;Automatisch generierte Beschreibung">
            <a:extLst>
              <a:ext uri="{FF2B5EF4-FFF2-40B4-BE49-F238E27FC236}">
                <a16:creationId xmlns:a16="http://schemas.microsoft.com/office/drawing/2014/main" id="{25E20CB3-6747-BC6A-362C-782CEECD4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03649"/>
            <a:ext cx="7511140" cy="496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9844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2F2AD5DB-8088-5F0B-5819-661EA68E3D22}"/>
              </a:ext>
            </a:extLst>
          </p:cNvPr>
          <p:cNvSpPr/>
          <p:nvPr/>
        </p:nvSpPr>
        <p:spPr>
          <a:xfrm>
            <a:off x="323528" y="908720"/>
            <a:ext cx="2808312" cy="720080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DNLA-Jahreskongress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74DFC4F-9F00-9B43-B664-464A024008A2}"/>
              </a:ext>
            </a:extLst>
          </p:cNvPr>
          <p:cNvSpPr txBox="1"/>
          <p:nvPr/>
        </p:nvSpPr>
        <p:spPr>
          <a:xfrm>
            <a:off x="2411760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94B0F7F-7374-62C6-DA7D-E13864296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713347"/>
            <a:ext cx="7272431" cy="48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136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2F2AD5DB-8088-5F0B-5819-661EA68E3D22}"/>
              </a:ext>
            </a:extLst>
          </p:cNvPr>
          <p:cNvSpPr/>
          <p:nvPr/>
        </p:nvSpPr>
        <p:spPr>
          <a:xfrm>
            <a:off x="323528" y="908720"/>
            <a:ext cx="2808312" cy="720080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DNLA-Jahreskongress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74DFC4F-9F00-9B43-B664-464A024008A2}"/>
              </a:ext>
            </a:extLst>
          </p:cNvPr>
          <p:cNvSpPr txBox="1"/>
          <p:nvPr/>
        </p:nvSpPr>
        <p:spPr>
          <a:xfrm>
            <a:off x="2411760" y="260648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Damals…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94B0F7F-7374-62C6-DA7D-E13864296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713347"/>
            <a:ext cx="7272431" cy="4804999"/>
          </a:xfrm>
          <a:prstGeom prst="rect">
            <a:avLst/>
          </a:prstGeom>
        </p:spPr>
      </p:pic>
      <p:sp>
        <p:nvSpPr>
          <p:cNvPr id="2" name="Sprechblase: oval 1">
            <a:extLst>
              <a:ext uri="{FF2B5EF4-FFF2-40B4-BE49-F238E27FC236}">
                <a16:creationId xmlns:a16="http://schemas.microsoft.com/office/drawing/2014/main" id="{F87BFA15-9F19-855F-08C4-F5D4C7B4575C}"/>
              </a:ext>
            </a:extLst>
          </p:cNvPr>
          <p:cNvSpPr/>
          <p:nvPr/>
        </p:nvSpPr>
        <p:spPr>
          <a:xfrm>
            <a:off x="4716016" y="929970"/>
            <a:ext cx="4427984" cy="867508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Spezialaufgabe: Finden Sie die Frau im Publikum?</a:t>
            </a:r>
          </a:p>
        </p:txBody>
      </p:sp>
    </p:spTree>
    <p:extLst>
      <p:ext uri="{BB962C8B-B14F-4D97-AF65-F5344CB8AC3E}">
        <p14:creationId xmlns:p14="http://schemas.microsoft.com/office/powerpoint/2010/main" val="33867141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3E3DA316-3F5D-71A5-2ACF-C0F2791C1F3A}"/>
              </a:ext>
            </a:extLst>
          </p:cNvPr>
          <p:cNvSpPr txBox="1"/>
          <p:nvPr/>
        </p:nvSpPr>
        <p:spPr>
          <a:xfrm>
            <a:off x="4067944" y="251665"/>
            <a:ext cx="30243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sap" pitchFamily="50" charset="0"/>
              </a:rPr>
              <a:t>…und heute!</a:t>
            </a:r>
          </a:p>
        </p:txBody>
      </p:sp>
      <p:sp>
        <p:nvSpPr>
          <p:cNvPr id="3" name="Freihandform: Form 2">
            <a:extLst>
              <a:ext uri="{FF2B5EF4-FFF2-40B4-BE49-F238E27FC236}">
                <a16:creationId xmlns:a16="http://schemas.microsoft.com/office/drawing/2014/main" id="{1C9327BA-4FE1-4001-A282-01AA8CC0AB73}"/>
              </a:ext>
            </a:extLst>
          </p:cNvPr>
          <p:cNvSpPr/>
          <p:nvPr/>
        </p:nvSpPr>
        <p:spPr>
          <a:xfrm>
            <a:off x="174898" y="5705411"/>
            <a:ext cx="2808312" cy="720080"/>
          </a:xfrm>
          <a:custGeom>
            <a:avLst/>
            <a:gdLst>
              <a:gd name="connsiteX0" fmla="*/ 0 w 6339938"/>
              <a:gd name="connsiteY0" fmla="*/ 87329 h 873288"/>
              <a:gd name="connsiteX1" fmla="*/ 87329 w 6339938"/>
              <a:gd name="connsiteY1" fmla="*/ 0 h 873288"/>
              <a:gd name="connsiteX2" fmla="*/ 6252609 w 6339938"/>
              <a:gd name="connsiteY2" fmla="*/ 0 h 873288"/>
              <a:gd name="connsiteX3" fmla="*/ 6339938 w 6339938"/>
              <a:gd name="connsiteY3" fmla="*/ 87329 h 873288"/>
              <a:gd name="connsiteX4" fmla="*/ 6339938 w 6339938"/>
              <a:gd name="connsiteY4" fmla="*/ 785959 h 873288"/>
              <a:gd name="connsiteX5" fmla="*/ 6252609 w 6339938"/>
              <a:gd name="connsiteY5" fmla="*/ 873288 h 873288"/>
              <a:gd name="connsiteX6" fmla="*/ 87329 w 6339938"/>
              <a:gd name="connsiteY6" fmla="*/ 873288 h 873288"/>
              <a:gd name="connsiteX7" fmla="*/ 0 w 6339938"/>
              <a:gd name="connsiteY7" fmla="*/ 785959 h 873288"/>
              <a:gd name="connsiteX8" fmla="*/ 0 w 6339938"/>
              <a:gd name="connsiteY8" fmla="*/ 87329 h 87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938" h="873288">
                <a:moveTo>
                  <a:pt x="0" y="87329"/>
                </a:moveTo>
                <a:cubicBezTo>
                  <a:pt x="0" y="39099"/>
                  <a:pt x="39099" y="0"/>
                  <a:pt x="87329" y="0"/>
                </a:cubicBezTo>
                <a:lnTo>
                  <a:pt x="6252609" y="0"/>
                </a:lnTo>
                <a:cubicBezTo>
                  <a:pt x="6300839" y="0"/>
                  <a:pt x="6339938" y="39099"/>
                  <a:pt x="6339938" y="87329"/>
                </a:cubicBezTo>
                <a:lnTo>
                  <a:pt x="6339938" y="785959"/>
                </a:lnTo>
                <a:cubicBezTo>
                  <a:pt x="6339938" y="834189"/>
                  <a:pt x="6300839" y="873288"/>
                  <a:pt x="6252609" y="873288"/>
                </a:cubicBezTo>
                <a:lnTo>
                  <a:pt x="87329" y="873288"/>
                </a:lnTo>
                <a:cubicBezTo>
                  <a:pt x="39099" y="873288"/>
                  <a:pt x="0" y="834189"/>
                  <a:pt x="0" y="785959"/>
                </a:cubicBezTo>
                <a:lnTo>
                  <a:pt x="0" y="8732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80823" tIns="62408" rIns="80823" bIns="62408" numCol="1" spcCol="1270" anchor="ctr" anchorCtr="0">
            <a:noAutofit/>
          </a:bodyPr>
          <a:lstStyle/>
          <a:p>
            <a:pPr marL="0" lvl="0" indent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2000" b="1" dirty="0">
                <a:ln w="0"/>
                <a:solidFill>
                  <a:schemeClr val="accent1"/>
                </a:solidFill>
                <a:latin typeface="Asap" panose="02000506040000020004" pitchFamily="50" charset="0"/>
              </a:rPr>
              <a:t>DNLA-Jahreskongress</a:t>
            </a:r>
          </a:p>
        </p:txBody>
      </p:sp>
      <p:pic>
        <p:nvPicPr>
          <p:cNvPr id="5" name="Grafik 4" descr="Ein Bild, das Kleidung, Person, Schuhwerk, Lächeln enthält.&#10;&#10;Automatisch generierte Beschreibung">
            <a:extLst>
              <a:ext uri="{FF2B5EF4-FFF2-40B4-BE49-F238E27FC236}">
                <a16:creationId xmlns:a16="http://schemas.microsoft.com/office/drawing/2014/main" id="{130EFA24-A838-70D2-0DF2-2D1055EA89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985163"/>
            <a:ext cx="3851920" cy="216670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1757E14-A465-534D-5B9D-7E7E842EF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944" y="3892533"/>
            <a:ext cx="4824536" cy="2713802"/>
          </a:xfrm>
          <a:prstGeom prst="rect">
            <a:avLst/>
          </a:prstGeom>
        </p:spPr>
      </p:pic>
      <p:pic>
        <p:nvPicPr>
          <p:cNvPr id="9" name="Grafik 8" descr="Ein Bild, das Kleidung, Mann, Person, Anzug enthält.&#10;&#10;Automatisch generierte Beschreibung">
            <a:extLst>
              <a:ext uri="{FF2B5EF4-FFF2-40B4-BE49-F238E27FC236}">
                <a16:creationId xmlns:a16="http://schemas.microsoft.com/office/drawing/2014/main" id="{8BF5CADA-715E-B544-4739-5BBCC57FE3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8" y="999010"/>
            <a:ext cx="5405214" cy="401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4451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Person, Gebäude, draußen, Mann enthält.&#10;&#10;Automatisch generierte Beschreibung">
            <a:extLst>
              <a:ext uri="{FF2B5EF4-FFF2-40B4-BE49-F238E27FC236}">
                <a16:creationId xmlns:a16="http://schemas.microsoft.com/office/drawing/2014/main" id="{3E71CE62-7071-4746-9B0B-0FB134A181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671" y="-274504"/>
            <a:ext cx="4755003" cy="7132504"/>
          </a:xfrm>
          <a:prstGeom prst="rect">
            <a:avLst/>
          </a:prstGeom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240" y="2348880"/>
            <a:ext cx="1684009" cy="29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hteck 1"/>
          <p:cNvSpPr/>
          <p:nvPr/>
        </p:nvSpPr>
        <p:spPr>
          <a:xfrm>
            <a:off x="188831" y="1520189"/>
            <a:ext cx="38791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sap" pitchFamily="50" charset="0"/>
              </a:rPr>
              <a:t>Wann aktivieren und begeistern Sie Ihre MA und Bewerber?</a:t>
            </a:r>
          </a:p>
        </p:txBody>
      </p:sp>
      <p:sp>
        <p:nvSpPr>
          <p:cNvPr id="9" name="Rechteck 8"/>
          <p:cNvSpPr/>
          <p:nvPr/>
        </p:nvSpPr>
        <p:spPr>
          <a:xfrm>
            <a:off x="1380025" y="5779868"/>
            <a:ext cx="1558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sap" pitchFamily="50" charset="0"/>
              </a:rPr>
              <a:t>info@dnla.de</a:t>
            </a:r>
          </a:p>
        </p:txBody>
      </p:sp>
      <p:cxnSp>
        <p:nvCxnSpPr>
          <p:cNvPr id="11" name="Gerade Verbindung 10"/>
          <p:cNvCxnSpPr>
            <a:cxnSpLocks/>
          </p:cNvCxnSpPr>
          <p:nvPr/>
        </p:nvCxnSpPr>
        <p:spPr>
          <a:xfrm>
            <a:off x="179512" y="836712"/>
            <a:ext cx="3888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Untertitel 2"/>
          <p:cNvSpPr txBox="1">
            <a:spLocks/>
          </p:cNvSpPr>
          <p:nvPr/>
        </p:nvSpPr>
        <p:spPr>
          <a:xfrm>
            <a:off x="188832" y="332656"/>
            <a:ext cx="4095136" cy="617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sap" pitchFamily="50" charset="0"/>
              </a:rPr>
              <a:t>Team DNLA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88832" y="836712"/>
            <a:ext cx="4311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sap" pitchFamily="50" charset="0"/>
              </a:rPr>
              <a:t>DNLA Spezialisten</a:t>
            </a:r>
          </a:p>
        </p:txBody>
      </p:sp>
    </p:spTree>
    <p:extLst>
      <p:ext uri="{BB962C8B-B14F-4D97-AF65-F5344CB8AC3E}">
        <p14:creationId xmlns:p14="http://schemas.microsoft.com/office/powerpoint/2010/main" val="37806715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PRESENTATION_ID" val="f8026044-5b2c-4c0e-8771-4bca8a9bb3a3"/>
  <p:tag name="SLIDO_APP_VERSION" val="0.16.2.1322"/>
</p:tagLst>
</file>

<file path=ppt/theme/theme1.xml><?xml version="1.0" encoding="utf-8"?>
<a:theme xmlns:a="http://schemas.openxmlformats.org/drawingml/2006/main" name="Larissa">
  <a:themeElements>
    <a:clrScheme name="Benutzerdefinier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CA382"/>
      </a:accent1>
      <a:accent2>
        <a:srgbClr val="CCA382"/>
      </a:accent2>
      <a:accent3>
        <a:srgbClr val="CCA382"/>
      </a:accent3>
      <a:accent4>
        <a:srgbClr val="CCA382"/>
      </a:accent4>
      <a:accent5>
        <a:srgbClr val="CCA382"/>
      </a:accent5>
      <a:accent6>
        <a:srgbClr val="CCA382"/>
      </a:accent6>
      <a:hlink>
        <a:srgbClr val="CCA382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</Words>
  <Application>Microsoft Office PowerPoint</Application>
  <PresentationFormat>Bildschirmpräsentation (4:3)</PresentationFormat>
  <Paragraphs>93</Paragraphs>
  <Slides>36</Slides>
  <Notes>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36</vt:i4>
      </vt:variant>
    </vt:vector>
  </HeadingPairs>
  <TitlesOfParts>
    <vt:vector size="41" baseType="lpstr">
      <vt:lpstr>Arial</vt:lpstr>
      <vt:lpstr>Asap</vt:lpstr>
      <vt:lpstr>Calibri</vt:lpstr>
      <vt:lpstr>Larissa</vt:lpstr>
      <vt:lpstr>Bild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Max Haddick</dc:creator>
  <cp:lastModifiedBy>Markus Gaugler</cp:lastModifiedBy>
  <cp:revision>123</cp:revision>
  <cp:lastPrinted>2019-10-22T09:57:13Z</cp:lastPrinted>
  <dcterms:created xsi:type="dcterms:W3CDTF">2015-05-06T09:23:20Z</dcterms:created>
  <dcterms:modified xsi:type="dcterms:W3CDTF">2023-09-28T11:03:06Z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PresentationID">
    <vt:lpwstr>f8026044-5b2c-4c0e-8771-4bca8a9bb3a3</vt:lpwstr>
  </property>
  <property fmtid="{D5CDD505-2E9C-101B-9397-08002B2CF9AE}" pid="3" name="SlidoAppVersion">
    <vt:lpwstr>0.16.2.1322</vt:lpwstr>
  </property>
</Properties>
</file>